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7"/>
  </p:notesMasterIdLst>
  <p:sldIdLst>
    <p:sldId id="256" r:id="rId2"/>
    <p:sldId id="257" r:id="rId3"/>
    <p:sldId id="260" r:id="rId4"/>
    <p:sldId id="258" r:id="rId5"/>
    <p:sldId id="33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339" r:id="rId14"/>
    <p:sldId id="286" r:id="rId15"/>
    <p:sldId id="280" r:id="rId16"/>
    <p:sldId id="283" r:id="rId17"/>
    <p:sldId id="282" r:id="rId18"/>
    <p:sldId id="332" r:id="rId19"/>
    <p:sldId id="341" r:id="rId20"/>
    <p:sldId id="309" r:id="rId21"/>
    <p:sldId id="336" r:id="rId22"/>
    <p:sldId id="338" r:id="rId23"/>
    <p:sldId id="337" r:id="rId24"/>
    <p:sldId id="268" r:id="rId25"/>
    <p:sldId id="343" r:id="rId26"/>
    <p:sldId id="344" r:id="rId27"/>
    <p:sldId id="345" r:id="rId28"/>
    <p:sldId id="322" r:id="rId29"/>
    <p:sldId id="324" r:id="rId30"/>
    <p:sldId id="288" r:id="rId31"/>
    <p:sldId id="289" r:id="rId32"/>
    <p:sldId id="290" r:id="rId33"/>
    <p:sldId id="291" r:id="rId34"/>
    <p:sldId id="342" r:id="rId35"/>
    <p:sldId id="299" r:id="rId36"/>
    <p:sldId id="335" r:id="rId37"/>
    <p:sldId id="292" r:id="rId38"/>
    <p:sldId id="293" r:id="rId39"/>
    <p:sldId id="329" r:id="rId40"/>
    <p:sldId id="340" r:id="rId41"/>
    <p:sldId id="294" r:id="rId42"/>
    <p:sldId id="295" r:id="rId43"/>
    <p:sldId id="297" r:id="rId44"/>
    <p:sldId id="334" r:id="rId45"/>
    <p:sldId id="296" r:id="rId46"/>
    <p:sldId id="272" r:id="rId47"/>
    <p:sldId id="269" r:id="rId48"/>
    <p:sldId id="270" r:id="rId49"/>
    <p:sldId id="330" r:id="rId50"/>
    <p:sldId id="314" r:id="rId51"/>
    <p:sldId id="331" r:id="rId52"/>
    <p:sldId id="308" r:id="rId53"/>
    <p:sldId id="316" r:id="rId54"/>
    <p:sldId id="328" r:id="rId55"/>
    <p:sldId id="300" r:id="rId56"/>
    <p:sldId id="326" r:id="rId57"/>
    <p:sldId id="327" r:id="rId58"/>
    <p:sldId id="285" r:id="rId59"/>
    <p:sldId id="275" r:id="rId60"/>
    <p:sldId id="317" r:id="rId61"/>
    <p:sldId id="318" r:id="rId62"/>
    <p:sldId id="319" r:id="rId63"/>
    <p:sldId id="320" r:id="rId64"/>
    <p:sldId id="301" r:id="rId65"/>
    <p:sldId id="274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526-413D-8609-D91C280F9B06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26-413D-8609-D91C280F9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3D-485E-B6F7-41982E2C9F5F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B3D-485E-B6F7-41982E2C9F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19C-4602-931F-739A7A1CD9B3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9C-4602-931F-739A7A1CD9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24/03/2019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Incomplete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are </a:t>
            </a:r>
            <a:r>
              <a:rPr lang="es-ES" dirty="0" err="1"/>
              <a:t>just</a:t>
            </a:r>
            <a:r>
              <a:rPr lang="es-ES" dirty="0"/>
              <a:t> </a:t>
            </a:r>
            <a:r>
              <a:rPr lang="es-ES" dirty="0" err="1"/>
              <a:t>missing</a:t>
            </a:r>
            <a:r>
              <a:rPr lang="es-ES" dirty="0"/>
              <a:t> </a:t>
            </a:r>
            <a:r>
              <a:rPr lang="es-ES" dirty="0" err="1"/>
              <a:t>tests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204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Bad</a:t>
            </a:r>
            <a:r>
              <a:rPr lang="es-ES" dirty="0"/>
              <a:t> </a:t>
            </a:r>
            <a:r>
              <a:rPr lang="es-ES" dirty="0" err="1"/>
              <a:t>scheduling</a:t>
            </a:r>
            <a:r>
              <a:rPr lang="es-ES" dirty="0"/>
              <a:t>, </a:t>
            </a:r>
            <a:r>
              <a:rPr lang="es-ES" dirty="0" err="1"/>
              <a:t>too</a:t>
            </a:r>
            <a:r>
              <a:rPr lang="es-ES" dirty="0"/>
              <a:t> </a:t>
            </a:r>
            <a:r>
              <a:rPr lang="es-ES" dirty="0" err="1"/>
              <a:t>little</a:t>
            </a:r>
            <a:r>
              <a:rPr lang="es-ES" dirty="0"/>
              <a:t> time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development</a:t>
            </a:r>
            <a:r>
              <a:rPr lang="es-ES" dirty="0"/>
              <a:t>, no </a:t>
            </a:r>
            <a:r>
              <a:rPr lang="es-ES" dirty="0" err="1"/>
              <a:t>equitative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balance.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5792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tasks</a:t>
            </a:r>
            <a:r>
              <a:rPr lang="es-ES" dirty="0"/>
              <a:t> </a:t>
            </a:r>
            <a:r>
              <a:rPr lang="es-ES" dirty="0" err="1"/>
              <a:t>will</a:t>
            </a:r>
            <a:r>
              <a:rPr lang="es-ES" dirty="0"/>
              <a:t> be </a:t>
            </a:r>
            <a:r>
              <a:rPr lang="es-ES" dirty="0" err="1"/>
              <a:t>worked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simultaneously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330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24/03/2019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24/03/2019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24/03/2019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24/03/2019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24/03/2019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72.svg"/><Relationship Id="rId4" Type="http://schemas.openxmlformats.org/officeDocument/2006/relationships/image" Target="../media/image68.sv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34.svg"/><Relationship Id="rId5" Type="http://schemas.openxmlformats.org/officeDocument/2006/relationships/image" Target="../media/image81.svg"/><Relationship Id="rId10" Type="http://schemas.openxmlformats.org/officeDocument/2006/relationships/image" Target="../media/image33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98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12" Type="http://schemas.openxmlformats.org/officeDocument/2006/relationships/image" Target="../media/image9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sv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65.png"/><Relationship Id="rId10" Type="http://schemas.openxmlformats.org/officeDocument/2006/relationships/image" Target="../media/image95.svg"/><Relationship Id="rId4" Type="http://schemas.openxmlformats.org/officeDocument/2006/relationships/image" Target="../media/image5.svg"/><Relationship Id="rId9" Type="http://schemas.openxmlformats.org/officeDocument/2006/relationships/image" Target="../media/image94.png"/><Relationship Id="rId14" Type="http://schemas.openxmlformats.org/officeDocument/2006/relationships/image" Target="../media/image99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79.svg"/><Relationship Id="rId7" Type="http://schemas.openxmlformats.org/officeDocument/2006/relationships/image" Target="../media/image107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svg"/><Relationship Id="rId4" Type="http://schemas.openxmlformats.org/officeDocument/2006/relationships/image" Target="../media/image104.png"/><Relationship Id="rId9" Type="http://schemas.openxmlformats.org/officeDocument/2006/relationships/image" Target="../media/image97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sv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1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24.svg"/><Relationship Id="rId7" Type="http://schemas.openxmlformats.org/officeDocument/2006/relationships/image" Target="../media/image128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7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C95D7-869E-4F1E-BA98-431AF2EF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 PERFORMANCE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1B0119-DAEB-4545-A7E2-6F4A008C6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BD040B-EAC6-4C8A-ABEB-052ACDBF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56" y="2513240"/>
            <a:ext cx="2842481" cy="2823530"/>
          </a:xfrm>
          <a:prstGeom prst="rect">
            <a:avLst/>
          </a:prstGeom>
        </p:spPr>
      </p:pic>
      <p:pic>
        <p:nvPicPr>
          <p:cNvPr id="7" name="Gráfico 6" descr="Cronómetro">
            <a:extLst>
              <a:ext uri="{FF2B5EF4-FFF2-40B4-BE49-F238E27FC236}">
                <a16:creationId xmlns:a16="http://schemas.microsoft.com/office/drawing/2014/main" id="{B8A03ED6-32AB-4B56-8F3F-069B34736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8163" y="2513240"/>
            <a:ext cx="2842481" cy="28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4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451658" y="3604949"/>
            <a:ext cx="4569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927571" y="3604950"/>
            <a:ext cx="3275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4472524"/>
            <a:ext cx="1154194" cy="1154194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1515" y="4403183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321" y="4498117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D4008F69-49EF-4610-809F-DEAF1DCFB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3545" y="4354116"/>
            <a:ext cx="920585" cy="12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2970881" y="3402909"/>
            <a:ext cx="625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r>
              <a:rPr lang="es-ES" sz="4800" dirty="0">
                <a:solidFill>
                  <a:srgbClr val="404040"/>
                </a:solidFill>
              </a:rPr>
              <a:t> &amp; </a:t>
            </a:r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6932568" y="590969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1857154" y="5909691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393CEDE-468E-4AAA-BC81-84CC7A4B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133" y="4474903"/>
            <a:ext cx="4239147" cy="1434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6E20F7-CC87-4C13-B1DA-16F132059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9" y="4333563"/>
            <a:ext cx="2010042" cy="172863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267D27B-C9BA-4772-AF16-B23CBA73C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41" y="1828969"/>
            <a:ext cx="3857078" cy="1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20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PLANIFICATION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193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Technologies</a:t>
            </a:r>
          </a:p>
          <a:p>
            <a:r>
              <a:rPr lang="es-ES" sz="4400" dirty="0"/>
              <a:t>Demo</a:t>
            </a:r>
          </a:p>
          <a:p>
            <a:r>
              <a:rPr lang="es-ES" sz="4400" dirty="0" err="1"/>
              <a:t>Competitors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056399"/>
              </p:ext>
            </p:extLst>
          </p:nvPr>
        </p:nvGraphicFramePr>
        <p:xfrm>
          <a:off x="858982" y="1664409"/>
          <a:ext cx="11179233" cy="479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852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4840565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249137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  <a:gridCol w="1206679">
                  <a:extLst>
                    <a:ext uri="{9D8B030D-6E8A-4147-A177-3AD203B41FA5}">
                      <a16:colId xmlns:a16="http://schemas.microsoft.com/office/drawing/2014/main" val="1828842969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645974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CUD </a:t>
                      </a:r>
                      <a:r>
                        <a:rPr lang="es-ES" sz="3200" dirty="0" err="1"/>
                        <a:t>basic</a:t>
                      </a:r>
                      <a:r>
                        <a:rPr lang="es-ES" sz="3200" dirty="0"/>
                        <a:t>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80357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702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576D6504-EBF3-48E1-A5DD-204BDD6E5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3" y="2206597"/>
            <a:ext cx="702425" cy="702425"/>
          </a:xfrm>
          <a:prstGeom prst="rect">
            <a:avLst/>
          </a:prstGeom>
        </p:spPr>
      </p:pic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B68597A3-9245-4643-93AA-A2E3A6DEB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2" y="2784332"/>
            <a:ext cx="702425" cy="702425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D499A29-855D-4AFF-8D3B-06D07AA5D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1" y="5218575"/>
            <a:ext cx="702425" cy="702425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D6D56257-7424-4AC2-B7BB-2259B8C6D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05810" y="5806804"/>
            <a:ext cx="702425" cy="702425"/>
          </a:xfrm>
          <a:prstGeom prst="rect">
            <a:avLst/>
          </a:prstGeom>
        </p:spPr>
      </p:pic>
      <p:pic>
        <p:nvPicPr>
          <p:cNvPr id="12" name="Gráfico 11" descr="Cerrar">
            <a:extLst>
              <a:ext uri="{FF2B5EF4-FFF2-40B4-BE49-F238E27FC236}">
                <a16:creationId xmlns:a16="http://schemas.microsoft.com/office/drawing/2014/main" id="{42A06935-0BDA-4BDE-BE3A-765D0185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9" y="3442820"/>
            <a:ext cx="702425" cy="702425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77E63197-6789-4D69-B34B-32636DC6B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6" y="4031049"/>
            <a:ext cx="702425" cy="702425"/>
          </a:xfrm>
          <a:prstGeom prst="rect">
            <a:avLst/>
          </a:prstGeom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CD65EB73-E9C7-4011-94A6-EF2622C2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05803" y="4624812"/>
            <a:ext cx="702425" cy="702425"/>
          </a:xfrm>
          <a:prstGeom prst="rect">
            <a:avLst/>
          </a:prstGeom>
        </p:spPr>
      </p:pic>
      <p:sp>
        <p:nvSpPr>
          <p:cNvPr id="15" name="Flecha: hacia abajo 14">
            <a:extLst>
              <a:ext uri="{FF2B5EF4-FFF2-40B4-BE49-F238E27FC236}">
                <a16:creationId xmlns:a16="http://schemas.microsoft.com/office/drawing/2014/main" id="{1FA9768E-6422-4DA8-9346-52779C1FFC2A}"/>
              </a:ext>
            </a:extLst>
          </p:cNvPr>
          <p:cNvSpPr/>
          <p:nvPr/>
        </p:nvSpPr>
        <p:spPr>
          <a:xfrm>
            <a:off x="85206" y="2277481"/>
            <a:ext cx="702425" cy="41823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5172F42-2EB9-4EAD-B3E3-2AB9F66B23B2}"/>
              </a:ext>
            </a:extLst>
          </p:cNvPr>
          <p:cNvSpPr txBox="1"/>
          <p:nvPr/>
        </p:nvSpPr>
        <p:spPr>
          <a:xfrm rot="16200000">
            <a:off x="-148243" y="3852858"/>
            <a:ext cx="1169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12004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540E4-4D1E-487D-A985-9F236DF2A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PROBLEMS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546B0-04C2-46AD-8D7E-FBD4685C6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pic>
        <p:nvPicPr>
          <p:cNvPr id="6" name="Gráfico 5" descr="Calendario mensual">
            <a:extLst>
              <a:ext uri="{FF2B5EF4-FFF2-40B4-BE49-F238E27FC236}">
                <a16:creationId xmlns:a16="http://schemas.microsoft.com/office/drawing/2014/main" id="{E1B60B30-0231-4B29-9BAD-E8D5C4D0E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5129" y="1737360"/>
            <a:ext cx="2503975" cy="2503975"/>
          </a:xfrm>
          <a:prstGeom prst="rect">
            <a:avLst/>
          </a:prstGeom>
        </p:spPr>
      </p:pic>
      <p:pic>
        <p:nvPicPr>
          <p:cNvPr id="8" name="Gráfico 7" descr="Cronómetro">
            <a:extLst>
              <a:ext uri="{FF2B5EF4-FFF2-40B4-BE49-F238E27FC236}">
                <a16:creationId xmlns:a16="http://schemas.microsoft.com/office/drawing/2014/main" id="{99A66E44-9660-4A35-A329-8533638AE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0750" y="1737359"/>
            <a:ext cx="2503975" cy="2503975"/>
          </a:xfrm>
          <a:prstGeom prst="rect">
            <a:avLst/>
          </a:prstGeom>
        </p:spPr>
      </p:pic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BDC905D8-A9E5-4EAD-B3F3-9EC43C16D5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2025" y="3713942"/>
            <a:ext cx="2503975" cy="2503975"/>
          </a:xfrm>
          <a:prstGeom prst="rect">
            <a:avLst/>
          </a:prstGeom>
        </p:spPr>
      </p:pic>
      <p:pic>
        <p:nvPicPr>
          <p:cNvPr id="12" name="Gráfico 11" descr="Balanza de la justicia">
            <a:extLst>
              <a:ext uri="{FF2B5EF4-FFF2-40B4-BE49-F238E27FC236}">
                <a16:creationId xmlns:a16="http://schemas.microsoft.com/office/drawing/2014/main" id="{BF1F0735-4AD3-4945-B856-862914A9A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9476" y="3713943"/>
            <a:ext cx="2503974" cy="25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54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28186"/>
              </p:ext>
            </p:extLst>
          </p:nvPr>
        </p:nvGraphicFramePr>
        <p:xfrm>
          <a:off x="951809" y="1592155"/>
          <a:ext cx="10288382" cy="480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650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3243499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188233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7058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40843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74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DEMO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E6A492-BDED-4B51-909B-FB6C1277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5" name="listing">
            <a:hlinkClick r:id="" action="ppaction://media"/>
            <a:extLst>
              <a:ext uri="{FF2B5EF4-FFF2-40B4-BE49-F238E27FC236}">
                <a16:creationId xmlns:a16="http://schemas.microsoft.com/office/drawing/2014/main" id="{68E000A9-40DD-468A-9FA5-C50395104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4956"/>
          <a:stretch/>
        </p:blipFill>
        <p:spPr>
          <a:xfrm>
            <a:off x="0" y="0"/>
            <a:ext cx="12192000" cy="583230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5AD476D-9C9F-47D6-826B-2FF47389EA1A}"/>
              </a:ext>
            </a:extLst>
          </p:cNvPr>
          <p:cNvSpPr txBox="1"/>
          <p:nvPr/>
        </p:nvSpPr>
        <p:spPr>
          <a:xfrm>
            <a:off x="979517" y="5872906"/>
            <a:ext cx="8246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r>
              <a:rPr lang="es-ES" sz="4400" dirty="0">
                <a:solidFill>
                  <a:srgbClr val="404040"/>
                </a:solidFill>
              </a:rPr>
              <a:t> – </a:t>
            </a:r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</p:spTree>
    <p:extLst>
      <p:ext uri="{BB962C8B-B14F-4D97-AF65-F5344CB8AC3E}">
        <p14:creationId xmlns:p14="http://schemas.microsoft.com/office/powerpoint/2010/main" val="2833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46F20C8-11C8-4D68-8FE5-88B6504C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5304B139-B2DC-4BA5-8188-6BD7DE0428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5079"/>
          <a:stretch/>
        </p:blipFill>
        <p:spPr>
          <a:xfrm>
            <a:off x="0" y="0"/>
            <a:ext cx="12192000" cy="582385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3E9FB0-7835-41C9-855F-59CC81FE999F}"/>
              </a:ext>
            </a:extLst>
          </p:cNvPr>
          <p:cNvSpPr txBox="1"/>
          <p:nvPr/>
        </p:nvSpPr>
        <p:spPr>
          <a:xfrm>
            <a:off x="979517" y="5872906"/>
            <a:ext cx="8246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r>
              <a:rPr lang="es-ES" sz="4400" dirty="0">
                <a:solidFill>
                  <a:srgbClr val="404040"/>
                </a:solidFill>
              </a:rPr>
              <a:t> – Free capsules</a:t>
            </a:r>
          </a:p>
        </p:txBody>
      </p:sp>
    </p:spTree>
    <p:extLst>
      <p:ext uri="{BB962C8B-B14F-4D97-AF65-F5344CB8AC3E}">
        <p14:creationId xmlns:p14="http://schemas.microsoft.com/office/powerpoint/2010/main" val="34298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94614C7-E6EF-483E-BAD1-27C9E06C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pic>
        <p:nvPicPr>
          <p:cNvPr id="3" name="modular">
            <a:hlinkClick r:id="" action="ppaction://media"/>
            <a:extLst>
              <a:ext uri="{FF2B5EF4-FFF2-40B4-BE49-F238E27FC236}">
                <a16:creationId xmlns:a16="http://schemas.microsoft.com/office/drawing/2014/main" id="{CFE8C2EF-5994-43F6-8B84-ED642331B9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4859"/>
          <a:stretch/>
        </p:blipFill>
        <p:spPr>
          <a:xfrm>
            <a:off x="0" y="0"/>
            <a:ext cx="12192000" cy="583900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4F34E8E-D650-485B-8B4D-197253F4AD1C}"/>
              </a:ext>
            </a:extLst>
          </p:cNvPr>
          <p:cNvSpPr txBox="1"/>
          <p:nvPr/>
        </p:nvSpPr>
        <p:spPr>
          <a:xfrm>
            <a:off x="979517" y="5872906"/>
            <a:ext cx="82466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r>
              <a:rPr lang="es-ES" sz="4400" dirty="0">
                <a:solidFill>
                  <a:srgbClr val="404040"/>
                </a:solidFill>
              </a:rPr>
              <a:t> – Modular capsules</a:t>
            </a:r>
          </a:p>
        </p:txBody>
      </p:sp>
    </p:spTree>
    <p:extLst>
      <p:ext uri="{BB962C8B-B14F-4D97-AF65-F5344CB8AC3E}">
        <p14:creationId xmlns:p14="http://schemas.microsoft.com/office/powerpoint/2010/main" val="125684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5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3F625-4CDD-43F7-B393-A0395C9EF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PILOTING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6CE81-B65E-45A2-99C0-14C79BB4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E7AFB8CE-0FC2-4803-A770-435F14740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673" y="3364452"/>
            <a:ext cx="1562547" cy="1562547"/>
          </a:xfrm>
          <a:prstGeom prst="rect">
            <a:avLst/>
          </a:prstGeom>
        </p:spPr>
      </p:pic>
      <p:pic>
        <p:nvPicPr>
          <p:cNvPr id="10" name="Gráfico 9" descr="Gráfico de barras">
            <a:extLst>
              <a:ext uri="{FF2B5EF4-FFF2-40B4-BE49-F238E27FC236}">
                <a16:creationId xmlns:a16="http://schemas.microsoft.com/office/drawing/2014/main" id="{5209ABD5-CE72-4822-816E-8391B3638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1351" y="4897236"/>
            <a:ext cx="1562547" cy="1562547"/>
          </a:xfrm>
          <a:prstGeom prst="rect">
            <a:avLst/>
          </a:prstGeom>
        </p:spPr>
      </p:pic>
      <p:pic>
        <p:nvPicPr>
          <p:cNvPr id="12" name="Gráfico 11" descr="Documento">
            <a:extLst>
              <a:ext uri="{FF2B5EF4-FFF2-40B4-BE49-F238E27FC236}">
                <a16:creationId xmlns:a16="http://schemas.microsoft.com/office/drawing/2014/main" id="{82DABA2B-1CA5-4845-A792-AC08060D3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41399" y="1866453"/>
            <a:ext cx="1562547" cy="1562547"/>
          </a:xfrm>
          <a:prstGeom prst="rect">
            <a:avLst/>
          </a:prstGeom>
        </p:spPr>
      </p:pic>
      <p:pic>
        <p:nvPicPr>
          <p:cNvPr id="14" name="Gráfico 13" descr="Lista">
            <a:extLst>
              <a:ext uri="{FF2B5EF4-FFF2-40B4-BE49-F238E27FC236}">
                <a16:creationId xmlns:a16="http://schemas.microsoft.com/office/drawing/2014/main" id="{D7AB4862-5B89-433E-9775-1135AF9CCD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2673" y="4897235"/>
            <a:ext cx="1562547" cy="1562547"/>
          </a:xfrm>
          <a:prstGeom prst="rect">
            <a:avLst/>
          </a:prstGeom>
        </p:spPr>
      </p:pic>
      <p:pic>
        <p:nvPicPr>
          <p:cNvPr id="16" name="Gráfico 15" descr="Usuarios">
            <a:extLst>
              <a:ext uri="{FF2B5EF4-FFF2-40B4-BE49-F238E27FC236}">
                <a16:creationId xmlns:a16="http://schemas.microsoft.com/office/drawing/2014/main" id="{EE5D3931-1423-4282-819C-7CE3D96FF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9664" y="3364452"/>
            <a:ext cx="1562547" cy="1562547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1088840-DD90-4418-9B68-F464AE1B8FBC}"/>
              </a:ext>
            </a:extLst>
          </p:cNvPr>
          <p:cNvSpPr txBox="1"/>
          <p:nvPr/>
        </p:nvSpPr>
        <p:spPr>
          <a:xfrm>
            <a:off x="5285167" y="2139894"/>
            <a:ext cx="60811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404040"/>
                </a:solidFill>
              </a:rPr>
              <a:t>1. </a:t>
            </a:r>
            <a:r>
              <a:rPr lang="es-ES" sz="6000" dirty="0" err="1">
                <a:solidFill>
                  <a:srgbClr val="404040"/>
                </a:solidFill>
              </a:rPr>
              <a:t>Create</a:t>
            </a:r>
            <a:r>
              <a:rPr lang="es-ES" sz="6000" dirty="0">
                <a:solidFill>
                  <a:srgbClr val="404040"/>
                </a:solidFill>
              </a:rPr>
              <a:t> a manual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D3DF9D7-5CD9-4DC1-A3F2-67ED8D9F5313}"/>
              </a:ext>
            </a:extLst>
          </p:cNvPr>
          <p:cNvSpPr txBox="1"/>
          <p:nvPr/>
        </p:nvSpPr>
        <p:spPr>
          <a:xfrm>
            <a:off x="5411243" y="3637893"/>
            <a:ext cx="5828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404040"/>
                </a:solidFill>
              </a:rPr>
              <a:t>2. Test </a:t>
            </a:r>
            <a:r>
              <a:rPr lang="es-ES" sz="6000" dirty="0" err="1">
                <a:solidFill>
                  <a:srgbClr val="404040"/>
                </a:solidFill>
              </a:rPr>
              <a:t>the</a:t>
            </a:r>
            <a:r>
              <a:rPr lang="es-ES" sz="6000" dirty="0">
                <a:solidFill>
                  <a:srgbClr val="404040"/>
                </a:solidFill>
              </a:rPr>
              <a:t> </a:t>
            </a:r>
            <a:r>
              <a:rPr lang="es-ES" sz="6000" dirty="0" err="1">
                <a:solidFill>
                  <a:srgbClr val="404040"/>
                </a:solidFill>
              </a:rPr>
              <a:t>system</a:t>
            </a:r>
            <a:endParaRPr lang="es-ES" sz="6000" dirty="0">
              <a:solidFill>
                <a:srgbClr val="40404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88A24B-5F37-45B6-B649-8CFFE49F3FEF}"/>
              </a:ext>
            </a:extLst>
          </p:cNvPr>
          <p:cNvSpPr txBox="1"/>
          <p:nvPr/>
        </p:nvSpPr>
        <p:spPr>
          <a:xfrm>
            <a:off x="5209716" y="5170676"/>
            <a:ext cx="6232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solidFill>
                  <a:srgbClr val="404040"/>
                </a:solidFill>
              </a:rPr>
              <a:t>3. </a:t>
            </a:r>
            <a:r>
              <a:rPr lang="es-ES" sz="6000" dirty="0" err="1">
                <a:solidFill>
                  <a:srgbClr val="404040"/>
                </a:solidFill>
              </a:rPr>
              <a:t>Gather</a:t>
            </a:r>
            <a:r>
              <a:rPr lang="es-ES" sz="6000" dirty="0">
                <a:solidFill>
                  <a:srgbClr val="404040"/>
                </a:solidFill>
              </a:rPr>
              <a:t> </a:t>
            </a:r>
            <a:r>
              <a:rPr lang="es-ES" sz="6000" dirty="0" err="1">
                <a:solidFill>
                  <a:srgbClr val="404040"/>
                </a:solidFill>
              </a:rPr>
              <a:t>feedback</a:t>
            </a:r>
            <a:endParaRPr lang="es-ES" sz="60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4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33CC-7ABA-4352-90BA-84ACA20A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VIDEO CONVERSION RATES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93CA4-2223-467C-A1E4-32614CF4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7C8E7CB-8345-4525-A04C-9C9FB4F9A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541"/>
              </p:ext>
            </p:extLst>
          </p:nvPr>
        </p:nvGraphicFramePr>
        <p:xfrm>
          <a:off x="3329709" y="1806633"/>
          <a:ext cx="5532582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91">
                  <a:extLst>
                    <a:ext uri="{9D8B030D-6E8A-4147-A177-3AD203B41FA5}">
                      <a16:colId xmlns:a16="http://schemas.microsoft.com/office/drawing/2014/main" val="3718015023"/>
                    </a:ext>
                  </a:extLst>
                </a:gridCol>
                <a:gridCol w="2766291">
                  <a:extLst>
                    <a:ext uri="{9D8B030D-6E8A-4147-A177-3AD203B41FA5}">
                      <a16:colId xmlns:a16="http://schemas.microsoft.com/office/drawing/2014/main" val="1398620576"/>
                    </a:ext>
                  </a:extLst>
                </a:gridCol>
              </a:tblGrid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1287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81298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53954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4021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26229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89250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7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799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41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ES" sz="4400" dirty="0" err="1"/>
              <a:t>Realistic</a:t>
            </a:r>
            <a:r>
              <a:rPr lang="es-ES" sz="4400" dirty="0"/>
              <a:t>:  29968.20 – 31330.39 €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Optimistic</a:t>
            </a:r>
            <a:r>
              <a:rPr lang="es-ES" sz="4400" dirty="0"/>
              <a:t>: 28061.13 €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Pesimistic</a:t>
            </a:r>
            <a:r>
              <a:rPr lang="es-ES" sz="4400" dirty="0"/>
              <a:t>: 34054.77 €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/>
              <a:t>Project </a:t>
            </a:r>
            <a:r>
              <a:rPr lang="es-ES" sz="4400" dirty="0" err="1"/>
              <a:t>duration</a:t>
            </a:r>
            <a:r>
              <a:rPr lang="es-ES" sz="4400" dirty="0"/>
              <a:t>: 4 </a:t>
            </a:r>
            <a:r>
              <a:rPr lang="es-ES" sz="4400" dirty="0" err="1"/>
              <a:t>months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80563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IDEA: TIME CAPSULE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AFTER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01270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4160 €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458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4275 €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842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0863779"/>
              </p:ext>
            </p:extLst>
          </p:nvPr>
        </p:nvGraphicFramePr>
        <p:xfrm>
          <a:off x="6391187" y="2736103"/>
          <a:ext cx="4111943" cy="3829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Gráfico 19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956507"/>
              </p:ext>
            </p:extLst>
          </p:nvPr>
        </p:nvGraphicFramePr>
        <p:xfrm>
          <a:off x="837492" y="2736104"/>
          <a:ext cx="4303395" cy="3829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837492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10168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308851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2: 4000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16273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865338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29968 €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433966" y="3846461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455150" y="477388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973495" y="2734214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9293783"/>
              </p:ext>
            </p:extLst>
          </p:nvPr>
        </p:nvGraphicFramePr>
        <p:xfrm>
          <a:off x="4047952" y="2737658"/>
          <a:ext cx="4157056" cy="3833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3770197" y="1616952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3: 8000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81450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5150938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6539037" y="627832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5054786" y="5241048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14023 €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6631354" y="2736913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582085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0223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(4086.57 €)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31330.39 €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IDEA: DEADMAN SWITCH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6359" y="2308263"/>
            <a:ext cx="3405352" cy="3405352"/>
          </a:xfrm>
          <a:prstGeom prst="rect">
            <a:avLst/>
          </a:prstGeom>
        </p:spPr>
      </p:pic>
      <p:pic>
        <p:nvPicPr>
          <p:cNvPr id="6" name="Gráfico 5" descr="Cara neutra sin relleno">
            <a:extLst>
              <a:ext uri="{FF2B5EF4-FFF2-40B4-BE49-F238E27FC236}">
                <a16:creationId xmlns:a16="http://schemas.microsoft.com/office/drawing/2014/main" id="{9E1499D4-8B2E-426E-8A87-BCE705D7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91" y="2308263"/>
            <a:ext cx="3405352" cy="340535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E6E3B1-75B0-462A-A22F-00732C8FF87D}"/>
              </a:ext>
            </a:extLst>
          </p:cNvPr>
          <p:cNvSpPr/>
          <p:nvPr/>
        </p:nvSpPr>
        <p:spPr>
          <a:xfrm>
            <a:off x="1690234" y="3342731"/>
            <a:ext cx="1845465" cy="842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Cerrar">
            <a:extLst>
              <a:ext uri="{FF2B5EF4-FFF2-40B4-BE49-F238E27FC236}">
                <a16:creationId xmlns:a16="http://schemas.microsoft.com/office/drawing/2014/main" id="{E818A31D-006F-4231-87C7-DE9A79CD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4888" y="3270687"/>
            <a:ext cx="914400" cy="914400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580F46E4-B9B5-42B6-9D0D-9C97B70E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2200" y="3270687"/>
            <a:ext cx="914400" cy="914400"/>
          </a:xfrm>
          <a:prstGeom prst="rect">
            <a:avLst/>
          </a:prstGeom>
        </p:spPr>
      </p:pic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C01FE305-02D9-4E14-B352-1205CCA7F7EB}"/>
              </a:ext>
            </a:extLst>
          </p:cNvPr>
          <p:cNvSpPr/>
          <p:nvPr/>
        </p:nvSpPr>
        <p:spPr>
          <a:xfrm>
            <a:off x="4737538" y="3342731"/>
            <a:ext cx="2716924" cy="1250051"/>
          </a:xfrm>
          <a:prstGeom prst="flowChartTerminator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354C5F4-9057-431E-AC28-20400A482579}"/>
              </a:ext>
            </a:extLst>
          </p:cNvPr>
          <p:cNvSpPr/>
          <p:nvPr/>
        </p:nvSpPr>
        <p:spPr>
          <a:xfrm>
            <a:off x="6150004" y="3412867"/>
            <a:ext cx="1109778" cy="110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D1FB64-97A6-4559-87BB-430E3F920704}"/>
              </a:ext>
            </a:extLst>
          </p:cNvPr>
          <p:cNvSpPr txBox="1"/>
          <p:nvPr/>
        </p:nvSpPr>
        <p:spPr>
          <a:xfrm>
            <a:off x="6247345" y="3583035"/>
            <a:ext cx="110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BD582C"/>
                </a:solidFill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817068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41569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(817.31 €)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409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25% (6810.95 €)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57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62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369" y="4165969"/>
            <a:ext cx="2405428" cy="2405428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481" y="4713018"/>
            <a:ext cx="1648002" cy="1648002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8653" y="1860256"/>
            <a:ext cx="1568744" cy="1568744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138901" y="2098467"/>
            <a:ext cx="1775264" cy="17752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29037D-CA6C-410C-B66F-12F36181FF28}"/>
              </a:ext>
            </a:extLst>
          </p:cNvPr>
          <p:cNvSpPr txBox="1"/>
          <p:nvPr/>
        </p:nvSpPr>
        <p:spPr>
          <a:xfrm>
            <a:off x="979517" y="24057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Deadman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switch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>
                <a:solidFill>
                  <a:srgbClr val="404040"/>
                </a:solidFill>
              </a:rPr>
              <a:t>and </a:t>
            </a:r>
            <a:r>
              <a:rPr lang="es-ES" sz="4400" dirty="0" err="1">
                <a:solidFill>
                  <a:srgbClr val="404040"/>
                </a:solidFill>
              </a:rPr>
              <a:t>customization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2B4804-B6BF-44B9-B918-0728830F9508}"/>
              </a:ext>
            </a:extLst>
          </p:cNvPr>
          <p:cNvSpPr txBox="1"/>
          <p:nvPr/>
        </p:nvSpPr>
        <p:spPr>
          <a:xfrm>
            <a:off x="6126480" y="2405708"/>
            <a:ext cx="3012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New </a:t>
            </a:r>
            <a:r>
              <a:rPr lang="es-ES" sz="4400" dirty="0" err="1">
                <a:solidFill>
                  <a:srgbClr val="404040"/>
                </a:solidFill>
              </a:rPr>
              <a:t>to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the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 err="1">
                <a:solidFill>
                  <a:srgbClr val="404040"/>
                </a:solidFill>
              </a:rPr>
              <a:t>market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7B8D61-5DB8-4DF7-8067-780E1D9A8897}"/>
              </a:ext>
            </a:extLst>
          </p:cNvPr>
          <p:cNvSpPr txBox="1"/>
          <p:nvPr/>
        </p:nvSpPr>
        <p:spPr>
          <a:xfrm>
            <a:off x="979517" y="4787867"/>
            <a:ext cx="2795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Insurance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companies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325C46-C492-4849-9E9F-B168BD7B7BD2}"/>
              </a:ext>
            </a:extLst>
          </p:cNvPr>
          <p:cNvSpPr txBox="1"/>
          <p:nvPr/>
        </p:nvSpPr>
        <p:spPr>
          <a:xfrm>
            <a:off x="6126480" y="47872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Competitors</a:t>
            </a:r>
            <a:r>
              <a:rPr lang="es-ES" sz="4400" dirty="0">
                <a:solidFill>
                  <a:srgbClr val="404040"/>
                </a:solidFill>
              </a:rPr>
              <a:t> and </a:t>
            </a:r>
            <a:r>
              <a:rPr lang="es-ES" sz="4400" dirty="0" err="1">
                <a:solidFill>
                  <a:srgbClr val="404040"/>
                </a:solidFill>
              </a:rPr>
              <a:t>lack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of</a:t>
            </a:r>
            <a:r>
              <a:rPr lang="es-ES" sz="4400" dirty="0">
                <a:solidFill>
                  <a:srgbClr val="404040"/>
                </a:solidFill>
              </a:rPr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65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958</TotalTime>
  <Words>1090</Words>
  <Application>Microsoft Office PowerPoint</Application>
  <PresentationFormat>Panorámica</PresentationFormat>
  <Paragraphs>464</Paragraphs>
  <Slides>65</Slides>
  <Notes>8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68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IDEA: TIME CAPSULE</vt:lpstr>
      <vt:lpstr>IDEA: DEADMAN SWITCH</vt:lpstr>
      <vt:lpstr>TEAM</vt:lpstr>
      <vt:lpstr>TEAM</vt:lpstr>
      <vt:lpstr>TEAM</vt:lpstr>
      <vt:lpstr>TEAM</vt:lpstr>
      <vt:lpstr>TEAM</vt:lpstr>
      <vt:lpstr>TEAM</vt:lpstr>
      <vt:lpstr>GOALS</vt:lpstr>
      <vt:lpstr>TEAM PERFORMANCE</vt:lpstr>
      <vt:lpstr>TECHNOLOGIES</vt:lpstr>
      <vt:lpstr>TECHNOLOGIES</vt:lpstr>
      <vt:lpstr>SUPPORTING TOOLS</vt:lpstr>
      <vt:lpstr>ALM</vt:lpstr>
      <vt:lpstr>TESTING</vt:lpstr>
      <vt:lpstr>PLANIFICATION</vt:lpstr>
      <vt:lpstr>PLANIFICATION</vt:lpstr>
      <vt:lpstr>FIRST SPRINT: WEEK 1</vt:lpstr>
      <vt:lpstr>PROBLEMS</vt:lpstr>
      <vt:lpstr>FIRST SPRINT: WEEK 2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PILOT USERS</vt:lpstr>
      <vt:lpstr>PILOT USERS</vt:lpstr>
      <vt:lpstr>PILOTING PLAN</vt:lpstr>
      <vt:lpstr>PAYMENT PLANS</vt:lpstr>
      <vt:lpstr>VIDEO CONVERSION RATES</vt:lpstr>
      <vt:lpstr>COSTS</vt:lpstr>
      <vt:lpstr>COSTS</vt:lpstr>
      <vt:lpstr>COSTS (REALISTIC 1)</vt:lpstr>
      <vt:lpstr>COSTS AFTER WEEK 1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COSTS (REALISTIC 2)</vt:lpstr>
      <vt:lpstr>COSTS (OPTIMISTIC)</vt:lpstr>
      <vt:lpstr>COSTS (PESIMISTIC)</vt:lpstr>
      <vt:lpstr>PLANIFICATION</vt:lpstr>
      <vt:lpstr>FIRST SPRINT</vt:lpstr>
      <vt:lpstr>TESTING</vt:lpstr>
      <vt:lpstr>COMMITMENT</vt:lpstr>
      <vt:lpstr>ALM</vt:lpstr>
      <vt:lpstr>HOSTING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SWOT MATRIX</vt:lpstr>
      <vt:lpstr>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108</cp:revision>
  <dcterms:created xsi:type="dcterms:W3CDTF">2019-02-28T15:07:00Z</dcterms:created>
  <dcterms:modified xsi:type="dcterms:W3CDTF">2019-03-24T22:28:47Z</dcterms:modified>
</cp:coreProperties>
</file>